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handoutMasterIdLst>
    <p:handoutMasterId r:id="rId14"/>
  </p:handoutMasterIdLst>
  <p:sldIdLst>
    <p:sldId id="256" r:id="rId2"/>
    <p:sldId id="267" r:id="rId3"/>
    <p:sldId id="273" r:id="rId4"/>
    <p:sldId id="257" r:id="rId5"/>
    <p:sldId id="276" r:id="rId6"/>
    <p:sldId id="275" r:id="rId7"/>
    <p:sldId id="258" r:id="rId8"/>
    <p:sldId id="260" r:id="rId9"/>
    <p:sldId id="263" r:id="rId10"/>
    <p:sldId id="264" r:id="rId11"/>
    <p:sldId id="277"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84" autoAdjust="0"/>
  </p:normalViewPr>
  <p:slideViewPr>
    <p:cSldViewPr>
      <p:cViewPr>
        <p:scale>
          <a:sx n="95" d="100"/>
          <a:sy n="95" d="100"/>
        </p:scale>
        <p:origin x="240" y="11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6B0CEF0-60DE-4932-ABDE-13FCFBCBD07C}" type="datetimeFigureOut">
              <a:rPr lang="en-GB" smtClean="0"/>
              <a:t>19/05/2017</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071FF00-9B4B-4698-9178-4DAA093AB026}" type="slidenum">
              <a:rPr lang="en-GB" smtClean="0"/>
              <a:t>‹#›</a:t>
            </a:fld>
            <a:endParaRPr lang="en-GB"/>
          </a:p>
        </p:txBody>
      </p:sp>
    </p:spTree>
    <p:extLst>
      <p:ext uri="{BB962C8B-B14F-4D97-AF65-F5344CB8AC3E}">
        <p14:creationId xmlns:p14="http://schemas.microsoft.com/office/powerpoint/2010/main" val="14692306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5F66112-0FBA-4D1E-A27D-1FA44C0B1022}" type="datetimeFigureOut">
              <a:rPr lang="en-GB" smtClean="0"/>
              <a:t>19/05/2017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C2EC9A3A-6E82-45E9-924D-2A423DE05AD1}" type="slidenum">
              <a:rPr lang="en-GB" smtClean="0"/>
              <a:t>‹#›</a:t>
            </a:fld>
            <a:endParaRPr lang="en-GB"/>
          </a:p>
        </p:txBody>
      </p:sp>
    </p:spTree>
    <p:extLst>
      <p:ext uri="{BB962C8B-B14F-4D97-AF65-F5344CB8AC3E}">
        <p14:creationId xmlns:p14="http://schemas.microsoft.com/office/powerpoint/2010/main" val="3681600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1</a:t>
            </a:fld>
            <a:endParaRPr lang="en-GB"/>
          </a:p>
        </p:txBody>
      </p:sp>
    </p:spTree>
    <p:extLst>
      <p:ext uri="{BB962C8B-B14F-4D97-AF65-F5344CB8AC3E}">
        <p14:creationId xmlns:p14="http://schemas.microsoft.com/office/powerpoint/2010/main" val="6526828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Yr4- human lifecycle, body changes that happen when they grow up, how the body changes during puberty- body hair, spots, body shape, breasts, body parts.  </a:t>
            </a:r>
            <a:r>
              <a:rPr lang="en-GB" baseline="0" dirty="0" err="1" smtClean="0"/>
              <a:t>Undersntd</a:t>
            </a:r>
            <a:r>
              <a:rPr lang="en-GB" baseline="0" dirty="0" smtClean="0"/>
              <a:t> that </a:t>
            </a:r>
            <a:r>
              <a:rPr lang="en-GB" baseline="0" dirty="0" err="1" smtClean="0"/>
              <a:t>chn</a:t>
            </a:r>
            <a:r>
              <a:rPr lang="en-GB" baseline="0" dirty="0" smtClean="0"/>
              <a:t> change into adults so they are able to reproduce- briefly explain reproduction- but not in lots of detail.</a:t>
            </a:r>
          </a:p>
          <a:p>
            <a:r>
              <a:rPr lang="en-GB" baseline="0" dirty="0" err="1" smtClean="0"/>
              <a:t>Yr</a:t>
            </a:r>
            <a:r>
              <a:rPr lang="en-GB" baseline="0" dirty="0" smtClean="0"/>
              <a:t> 5-emotional and physical changes that occur in puberty- label key parts of the reproductive organs- Menstruation/periods, male changes, keeping themselves clean, who to ask for help</a:t>
            </a:r>
          </a:p>
          <a:p>
            <a:r>
              <a:rPr lang="en-GB" baseline="0" dirty="0" smtClean="0"/>
              <a:t>Yr6- describe how and why the body changes during puberty in preparation for reproduction, friendships and adult relationships- how are these similar and different.  Describe the decisions that have to be made before having a baby, basic facts about conception and pregnancy.  </a:t>
            </a:r>
            <a:r>
              <a:rPr lang="en-GB" baseline="0" dirty="0" err="1" smtClean="0"/>
              <a:t>Positve</a:t>
            </a:r>
            <a:r>
              <a:rPr lang="en-GB" baseline="0" dirty="0" smtClean="0"/>
              <a:t> and negative ways of communicating in a relationship- online- </a:t>
            </a:r>
            <a:r>
              <a:rPr lang="en-GB" baseline="0" dirty="0" err="1" smtClean="0"/>
              <a:t>esafety</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10</a:t>
            </a:fld>
            <a:endParaRPr lang="en-GB"/>
          </a:p>
        </p:txBody>
      </p:sp>
    </p:spTree>
    <p:extLst>
      <p:ext uri="{BB962C8B-B14F-4D97-AF65-F5344CB8AC3E}">
        <p14:creationId xmlns:p14="http://schemas.microsoft.com/office/powerpoint/2010/main" val="30588514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mtClean="0"/>
              <a:t>L</a:t>
            </a:r>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11</a:t>
            </a:fld>
            <a:endParaRPr lang="en-GB"/>
          </a:p>
        </p:txBody>
      </p:sp>
    </p:spTree>
    <p:extLst>
      <p:ext uri="{BB962C8B-B14F-4D97-AF65-F5344CB8AC3E}">
        <p14:creationId xmlns:p14="http://schemas.microsoft.com/office/powerpoint/2010/main" val="646076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2</a:t>
            </a:fld>
            <a:endParaRPr lang="en-GB"/>
          </a:p>
        </p:txBody>
      </p:sp>
    </p:spTree>
    <p:extLst>
      <p:ext uri="{BB962C8B-B14F-4D97-AF65-F5344CB8AC3E}">
        <p14:creationId xmlns:p14="http://schemas.microsoft.com/office/powerpoint/2010/main" val="1997530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3</a:t>
            </a:fld>
            <a:endParaRPr lang="en-GB"/>
          </a:p>
        </p:txBody>
      </p:sp>
    </p:spTree>
    <p:extLst>
      <p:ext uri="{BB962C8B-B14F-4D97-AF65-F5344CB8AC3E}">
        <p14:creationId xmlns:p14="http://schemas.microsoft.com/office/powerpoint/2010/main" val="1113689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p>
          <a:p>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4</a:t>
            </a:fld>
            <a:endParaRPr lang="en-GB"/>
          </a:p>
        </p:txBody>
      </p:sp>
    </p:spTree>
    <p:extLst>
      <p:ext uri="{BB962C8B-B14F-4D97-AF65-F5344CB8AC3E}">
        <p14:creationId xmlns:p14="http://schemas.microsoft.com/office/powerpoint/2010/main" val="2189971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5</a:t>
            </a:fld>
            <a:endParaRPr lang="en-GB"/>
          </a:p>
        </p:txBody>
      </p:sp>
    </p:spTree>
    <p:extLst>
      <p:ext uri="{BB962C8B-B14F-4D97-AF65-F5344CB8AC3E}">
        <p14:creationId xmlns:p14="http://schemas.microsoft.com/office/powerpoint/2010/main" val="222215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Finham</a:t>
            </a:r>
            <a:r>
              <a:rPr lang="en-US" dirty="0" smtClean="0"/>
              <a:t> Park,</a:t>
            </a:r>
            <a:r>
              <a:rPr lang="en-US" baseline="0" dirty="0" smtClean="0"/>
              <a:t> Grange Farm and </a:t>
            </a:r>
            <a:r>
              <a:rPr lang="en-US" baseline="0" dirty="0" err="1" smtClean="0"/>
              <a:t>Howes</a:t>
            </a:r>
            <a:r>
              <a:rPr lang="en-US" baseline="0" dirty="0" smtClean="0"/>
              <a:t> Primary school</a:t>
            </a:r>
          </a:p>
          <a:p>
            <a:r>
              <a:rPr lang="en-US" baseline="0" dirty="0" smtClean="0"/>
              <a:t>Policy has been ratified by the governors and is on our school website</a:t>
            </a:r>
            <a:endParaRPr lang="en-US" dirty="0"/>
          </a:p>
        </p:txBody>
      </p:sp>
      <p:sp>
        <p:nvSpPr>
          <p:cNvPr id="4" name="Slide Number Placeholder 3"/>
          <p:cNvSpPr>
            <a:spLocks noGrp="1"/>
          </p:cNvSpPr>
          <p:nvPr>
            <p:ph type="sldNum" sz="quarter" idx="10"/>
          </p:nvPr>
        </p:nvSpPr>
        <p:spPr/>
        <p:txBody>
          <a:bodyPr/>
          <a:lstStyle/>
          <a:p>
            <a:fld id="{C2EC9A3A-6E82-45E9-924D-2A423DE05AD1}" type="slidenum">
              <a:rPr lang="en-GB" smtClean="0"/>
              <a:t>6</a:t>
            </a:fld>
            <a:endParaRPr lang="en-GB"/>
          </a:p>
        </p:txBody>
      </p:sp>
    </p:spTree>
    <p:extLst>
      <p:ext uri="{BB962C8B-B14F-4D97-AF65-F5344CB8AC3E}">
        <p14:creationId xmlns:p14="http://schemas.microsoft.com/office/powerpoint/2010/main" val="16758742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EC9A3A-6E82-45E9-924D-2A423DE05AD1}" type="slidenum">
              <a:rPr lang="en-GB" smtClean="0"/>
              <a:t>7</a:t>
            </a:fld>
            <a:endParaRPr lang="en-GB"/>
          </a:p>
        </p:txBody>
      </p:sp>
    </p:spTree>
    <p:extLst>
      <p:ext uri="{BB962C8B-B14F-4D97-AF65-F5344CB8AC3E}">
        <p14:creationId xmlns:p14="http://schemas.microsoft.com/office/powerpoint/2010/main" val="3823932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r>
              <a:rPr lang="en-GB" dirty="0" smtClean="0"/>
              <a:t>Children in mixed</a:t>
            </a:r>
            <a:r>
              <a:rPr lang="en-GB" baseline="0" dirty="0" smtClean="0"/>
              <a:t> classes will be taught the curriculum for their year group not for the year group above or below</a:t>
            </a:r>
          </a:p>
          <a:p>
            <a:endParaRPr lang="en-GB" baseline="0" dirty="0" smtClean="0"/>
          </a:p>
          <a:p>
            <a:r>
              <a:rPr lang="en-GB" baseline="0" dirty="0" smtClean="0"/>
              <a:t>SEN children that need extra support will receive this- this may be prior to teaching SRE, during or after depending on the child and their needs, which can be done on a 1:1 basis, in a small group or support in class</a:t>
            </a:r>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8</a:t>
            </a:fld>
            <a:endParaRPr lang="en-GB"/>
          </a:p>
        </p:txBody>
      </p:sp>
    </p:spTree>
    <p:extLst>
      <p:ext uri="{BB962C8B-B14F-4D97-AF65-F5344CB8AC3E}">
        <p14:creationId xmlns:p14="http://schemas.microsoft.com/office/powerpoint/2010/main" val="1730302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Reception- look at how</a:t>
            </a:r>
            <a:r>
              <a:rPr lang="en-GB" baseline="0" dirty="0" smtClean="0"/>
              <a:t> they can look after their selves e.g. dressing/ undressing.  Basic hygiene routines.  </a:t>
            </a:r>
            <a:r>
              <a:rPr lang="en-GB" baseline="0" dirty="0" err="1" smtClean="0"/>
              <a:t>Famlies</a:t>
            </a:r>
            <a:r>
              <a:rPr lang="en-GB" baseline="0" dirty="0" smtClean="0"/>
              <a:t>- different members of the family and how they can help each other.</a:t>
            </a:r>
          </a:p>
          <a:p>
            <a:r>
              <a:rPr lang="en-GB" baseline="0" dirty="0" smtClean="0"/>
              <a:t>Year 1- keeping themselves clean, growing and changing- babies to children to adults (sequence a set of pics), differences between baby boys and girls, different types of families, know which people we can ask for help</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Year 2- differences between boys and girls- gender stereotypes, male and female animals- how can we tell?, label body parts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Y3- name body parts of a male and female, identify different types of touch that people like/dislike- hug, push, scratch, kiss. What touches they like/don’t like and this can be different for different people, understand personal space and talk about ways of dealing with unwanted touch, different families</a:t>
            </a:r>
          </a:p>
          <a:p>
            <a:endParaRPr lang="en-GB" dirty="0"/>
          </a:p>
        </p:txBody>
      </p:sp>
      <p:sp>
        <p:nvSpPr>
          <p:cNvPr id="4" name="Slide Number Placeholder 3"/>
          <p:cNvSpPr>
            <a:spLocks noGrp="1"/>
          </p:cNvSpPr>
          <p:nvPr>
            <p:ph type="sldNum" sz="quarter" idx="10"/>
          </p:nvPr>
        </p:nvSpPr>
        <p:spPr/>
        <p:txBody>
          <a:bodyPr/>
          <a:lstStyle/>
          <a:p>
            <a:fld id="{C2EC9A3A-6E82-45E9-924D-2A423DE05AD1}" type="slidenum">
              <a:rPr lang="en-GB" smtClean="0"/>
              <a:t>9</a:t>
            </a:fld>
            <a:endParaRPr lang="en-GB"/>
          </a:p>
        </p:txBody>
      </p:sp>
    </p:spTree>
    <p:extLst>
      <p:ext uri="{BB962C8B-B14F-4D97-AF65-F5344CB8AC3E}">
        <p14:creationId xmlns:p14="http://schemas.microsoft.com/office/powerpoint/2010/main" val="1118017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5/19/2017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5/19/2017</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52600"/>
            <a:ext cx="8458200" cy="1470025"/>
          </a:xfrm>
        </p:spPr>
        <p:txBody>
          <a:bodyPr>
            <a:normAutofit/>
          </a:bodyPr>
          <a:lstStyle/>
          <a:p>
            <a:r>
              <a:rPr lang="en-GB" sz="4400" dirty="0" smtClean="0"/>
              <a:t>SRE Parents Information Meeting</a:t>
            </a:r>
            <a:br>
              <a:rPr lang="en-GB" sz="4400" dirty="0" smtClean="0"/>
            </a:br>
            <a:r>
              <a:rPr lang="en-GB" sz="4400" dirty="0" smtClean="0"/>
              <a:t>Thursday 18</a:t>
            </a:r>
            <a:r>
              <a:rPr lang="en-GB" sz="4400" baseline="30000" dirty="0" smtClean="0"/>
              <a:t>th</a:t>
            </a:r>
            <a:r>
              <a:rPr lang="en-GB" sz="4400" dirty="0" smtClean="0"/>
              <a:t> May</a:t>
            </a:r>
            <a:endParaRPr lang="en-GB" sz="4400" dirty="0"/>
          </a:p>
        </p:txBody>
      </p:sp>
      <p:pic>
        <p:nvPicPr>
          <p:cNvPr id="1031" name="Picture 7" descr="Stivichall Primary School crest fin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4876800"/>
            <a:ext cx="1695450" cy="18344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6976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0442414"/>
              </p:ext>
            </p:extLst>
          </p:nvPr>
        </p:nvGraphicFramePr>
        <p:xfrm>
          <a:off x="304800" y="1524000"/>
          <a:ext cx="8001000" cy="4724399"/>
        </p:xfrm>
        <a:graphic>
          <a:graphicData uri="http://schemas.openxmlformats.org/drawingml/2006/table">
            <a:tbl>
              <a:tblPr firstRow="1" bandRow="1">
                <a:tableStyleId>{5C22544A-7EE6-4342-B048-85BDC9FD1C3A}</a:tableStyleId>
              </a:tblPr>
              <a:tblGrid>
                <a:gridCol w="904462"/>
                <a:gridCol w="2962688"/>
                <a:gridCol w="4133850"/>
              </a:tblGrid>
              <a:tr h="606806">
                <a:tc>
                  <a:txBody>
                    <a:bodyPr/>
                    <a:lstStyle/>
                    <a:p>
                      <a:pPr algn="ctr"/>
                      <a:r>
                        <a:rPr lang="en-GB" sz="1400" dirty="0" smtClean="0"/>
                        <a:t>Year</a:t>
                      </a:r>
                      <a:r>
                        <a:rPr lang="en-GB" sz="1400" baseline="0" dirty="0" smtClean="0"/>
                        <a:t> Group</a:t>
                      </a:r>
                      <a:endParaRPr lang="en-GB" sz="1400" dirty="0"/>
                    </a:p>
                  </a:txBody>
                  <a:tcPr anchor="ctr"/>
                </a:tc>
                <a:tc>
                  <a:txBody>
                    <a:bodyPr/>
                    <a:lstStyle/>
                    <a:p>
                      <a:pPr algn="ctr"/>
                      <a:r>
                        <a:rPr lang="en-GB" sz="1400" dirty="0" smtClean="0"/>
                        <a:t>Lessons</a:t>
                      </a:r>
                      <a:endParaRPr lang="en-GB" sz="1400" dirty="0"/>
                    </a:p>
                  </a:txBody>
                  <a:tcPr anchor="ctr"/>
                </a:tc>
                <a:tc>
                  <a:txBody>
                    <a:bodyPr/>
                    <a:lstStyle/>
                    <a:p>
                      <a:pPr algn="ctr"/>
                      <a:r>
                        <a:rPr lang="en-GB" sz="1400" dirty="0" smtClean="0"/>
                        <a:t>Key Vocabulary</a:t>
                      </a:r>
                      <a:endParaRPr lang="en-GB" sz="1400" dirty="0"/>
                    </a:p>
                  </a:txBody>
                  <a:tcPr anchor="ctr"/>
                </a:tc>
              </a:tr>
              <a:tr h="1356391">
                <a:tc>
                  <a:txBody>
                    <a:bodyPr/>
                    <a:lstStyle/>
                    <a:p>
                      <a:pPr algn="ctr"/>
                      <a:r>
                        <a:rPr lang="en-GB" sz="1400" b="1" dirty="0" smtClean="0"/>
                        <a:t>Year 4</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Growing Up:</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Growing and Changing</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What is puberty?</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Puberty Changes</a:t>
                      </a:r>
                      <a:r>
                        <a:rPr lang="en-GB" sz="1400" baseline="0" dirty="0" smtClean="0"/>
                        <a:t> and Reproduction</a:t>
                      </a:r>
                      <a:endParaRPr lang="en-GB" sz="1400" dirty="0"/>
                    </a:p>
                  </a:txBody>
                  <a:tcPr anchor="ctr"/>
                </a:tc>
                <a:tc>
                  <a:txBody>
                    <a:bodyPr/>
                    <a:lstStyle/>
                    <a:p>
                      <a:r>
                        <a:rPr lang="en-GB" sz="1400" dirty="0" smtClean="0"/>
                        <a:t>Puberty, lifecycle,</a:t>
                      </a:r>
                      <a:r>
                        <a:rPr lang="en-GB" sz="1400" baseline="0" dirty="0" smtClean="0"/>
                        <a:t> reproduction, physical, breasts, sperm, egg, pubic hair, emotional, feelings, arm pits, vagina, testicles, womb</a:t>
                      </a:r>
                      <a:endParaRPr lang="en-GB" sz="1400" dirty="0"/>
                    </a:p>
                  </a:txBody>
                  <a:tcPr anchor="ctr"/>
                </a:tc>
              </a:tr>
              <a:tr h="1154950">
                <a:tc>
                  <a:txBody>
                    <a:bodyPr/>
                    <a:lstStyle/>
                    <a:p>
                      <a:pPr algn="ctr"/>
                      <a:r>
                        <a:rPr lang="en-GB" sz="1400" b="1" dirty="0" smtClean="0"/>
                        <a:t>Year 5</a:t>
                      </a:r>
                    </a:p>
                  </a:txBody>
                  <a:tcPr anchor="ctr"/>
                </a:tc>
                <a:tc>
                  <a:txBody>
                    <a:bodyPr/>
                    <a:lstStyle/>
                    <a:p>
                      <a:pPr marL="0" indent="0">
                        <a:buFont typeface="Arial" panose="020B0604020202020204" pitchFamily="34" charset="0"/>
                        <a:buNone/>
                      </a:pPr>
                      <a:r>
                        <a:rPr lang="en-GB" sz="1400" b="1" dirty="0" smtClean="0"/>
                        <a:t>Puberty:</a:t>
                      </a:r>
                    </a:p>
                    <a:p>
                      <a:pPr marL="285750" indent="-285750">
                        <a:buFont typeface="Arial" panose="020B0604020202020204" pitchFamily="34" charset="0"/>
                        <a:buChar char="•"/>
                      </a:pPr>
                      <a:r>
                        <a:rPr lang="en-GB" sz="1400" dirty="0" smtClean="0"/>
                        <a:t>Talking</a:t>
                      </a:r>
                      <a:r>
                        <a:rPr lang="en-GB" sz="1400" baseline="0" dirty="0" smtClean="0"/>
                        <a:t> about Puberty</a:t>
                      </a:r>
                    </a:p>
                    <a:p>
                      <a:pPr marL="285750" indent="-285750">
                        <a:buFont typeface="Arial" panose="020B0604020202020204" pitchFamily="34" charset="0"/>
                        <a:buChar char="•"/>
                      </a:pPr>
                      <a:r>
                        <a:rPr lang="en-GB" sz="1400" baseline="0" dirty="0" smtClean="0"/>
                        <a:t>Male and Female Changes</a:t>
                      </a:r>
                    </a:p>
                    <a:p>
                      <a:pPr marL="285750" indent="-285750">
                        <a:buFont typeface="Arial" panose="020B0604020202020204" pitchFamily="34" charset="0"/>
                        <a:buChar char="•"/>
                      </a:pPr>
                      <a:r>
                        <a:rPr lang="en-GB" sz="1400" baseline="0" dirty="0" smtClean="0"/>
                        <a:t>Puberty and Changes</a:t>
                      </a:r>
                      <a:endParaRPr lang="en-GB" sz="1400" dirty="0"/>
                    </a:p>
                  </a:txBody>
                  <a:tcPr anchor="ctr"/>
                </a:tc>
                <a:tc>
                  <a:txBody>
                    <a:bodyPr/>
                    <a:lstStyle/>
                    <a:p>
                      <a:r>
                        <a:rPr lang="en-GB" sz="1400" dirty="0" smtClean="0"/>
                        <a:t>Puberty, physical changes,</a:t>
                      </a:r>
                      <a:r>
                        <a:rPr lang="en-GB" sz="1400" baseline="0" dirty="0" smtClean="0"/>
                        <a:t> emotional changes, moods, menstruation, periods, tampons, sanitary, towels, wet dreams, semen, erection, sweat, breasts, spots, pubic hair, facial hair, bra, deodorant</a:t>
                      </a:r>
                      <a:endParaRPr lang="en-GB" sz="1400" dirty="0"/>
                    </a:p>
                  </a:txBody>
                  <a:tcPr anchor="ctr"/>
                </a:tc>
              </a:tr>
              <a:tr h="1606252">
                <a:tc>
                  <a:txBody>
                    <a:bodyPr/>
                    <a:lstStyle/>
                    <a:p>
                      <a:pPr algn="ctr"/>
                      <a:r>
                        <a:rPr lang="en-GB" sz="1400" b="1" dirty="0" smtClean="0"/>
                        <a:t>Year 6</a:t>
                      </a:r>
                    </a:p>
                  </a:txBody>
                  <a:tcPr anchor="ctr"/>
                </a:tc>
                <a:tc>
                  <a:txBody>
                    <a:bodyPr/>
                    <a:lstStyle/>
                    <a:p>
                      <a:pPr marL="0" indent="0">
                        <a:buFont typeface="Arial" panose="020B0604020202020204" pitchFamily="34" charset="0"/>
                        <a:buNone/>
                      </a:pPr>
                      <a:r>
                        <a:rPr lang="en-GB" sz="1400" b="1" dirty="0" smtClean="0"/>
                        <a:t>Puberty, Relationships and Reproduction:</a:t>
                      </a:r>
                    </a:p>
                    <a:p>
                      <a:pPr marL="285750" indent="-285750">
                        <a:buFont typeface="Arial" panose="020B0604020202020204" pitchFamily="34" charset="0"/>
                        <a:buChar char="•"/>
                      </a:pPr>
                      <a:r>
                        <a:rPr lang="en-GB" sz="1400" dirty="0" smtClean="0"/>
                        <a:t>Puberty and Reproduction</a:t>
                      </a:r>
                    </a:p>
                    <a:p>
                      <a:pPr marL="285750" indent="-285750">
                        <a:buFont typeface="Arial" panose="020B0604020202020204" pitchFamily="34" charset="0"/>
                        <a:buChar char="•"/>
                      </a:pPr>
                      <a:r>
                        <a:rPr lang="en-GB" sz="1400" dirty="0" smtClean="0"/>
                        <a:t>Understanding</a:t>
                      </a:r>
                      <a:r>
                        <a:rPr lang="en-GB" sz="1400" baseline="0" dirty="0" smtClean="0"/>
                        <a:t> Relationships</a:t>
                      </a:r>
                    </a:p>
                    <a:p>
                      <a:pPr marL="285750" indent="-285750">
                        <a:buFont typeface="Arial" panose="020B0604020202020204" pitchFamily="34" charset="0"/>
                        <a:buChar char="•"/>
                      </a:pPr>
                      <a:r>
                        <a:rPr lang="en-GB" sz="1400" baseline="0" dirty="0" smtClean="0"/>
                        <a:t>Conception and Pregnancy</a:t>
                      </a:r>
                    </a:p>
                    <a:p>
                      <a:pPr marL="285750" indent="-285750">
                        <a:buFont typeface="Arial" panose="020B0604020202020204" pitchFamily="34" charset="0"/>
                        <a:buChar char="•"/>
                      </a:pPr>
                      <a:r>
                        <a:rPr lang="en-GB" sz="1400" baseline="0" dirty="0" smtClean="0"/>
                        <a:t>Communication in Relationships</a:t>
                      </a:r>
                      <a:endParaRPr lang="en-GB" sz="1400" dirty="0"/>
                    </a:p>
                  </a:txBody>
                  <a:tcPr anchor="ctr"/>
                </a:tc>
                <a:tc>
                  <a:txBody>
                    <a:bodyPr/>
                    <a:lstStyle/>
                    <a:p>
                      <a:r>
                        <a:rPr lang="en-GB" sz="1400" dirty="0" smtClean="0"/>
                        <a:t>Womb,</a:t>
                      </a:r>
                      <a:r>
                        <a:rPr lang="en-GB" sz="1400" baseline="0" dirty="0" smtClean="0"/>
                        <a:t> sperm, egg, conception, fertilization, pregnancy, sexual intercourse, twins, fostering, adoption, friendship, love, consent, intimacy, personal/private, information, internet safety, reproduction, foetus, umbilical cord, ovary, fallopian tubes.</a:t>
                      </a:r>
                      <a:endParaRPr lang="en-GB" sz="1400" dirty="0"/>
                    </a:p>
                  </a:txBody>
                  <a:tcPr anchor="ctr"/>
                </a:tc>
              </a:tr>
            </a:tbl>
          </a:graphicData>
        </a:graphic>
      </p:graphicFrame>
      <p:sp>
        <p:nvSpPr>
          <p:cNvPr id="9" name="Title 1"/>
          <p:cNvSpPr>
            <a:spLocks noGrp="1"/>
          </p:cNvSpPr>
          <p:nvPr>
            <p:ph type="title"/>
          </p:nvPr>
        </p:nvSpPr>
        <p:spPr>
          <a:xfrm>
            <a:off x="457200" y="274638"/>
            <a:ext cx="7620000" cy="1143000"/>
          </a:xfrm>
        </p:spPr>
        <p:txBody>
          <a:bodyPr/>
          <a:lstStyle/>
          <a:p>
            <a:r>
              <a:rPr lang="en-GB" sz="4400" dirty="0"/>
              <a:t>Sex &amp; Relationships Education</a:t>
            </a:r>
          </a:p>
        </p:txBody>
      </p:sp>
    </p:spTree>
    <p:extLst>
      <p:ext uri="{BB962C8B-B14F-4D97-AF65-F5344CB8AC3E}">
        <p14:creationId xmlns:p14="http://schemas.microsoft.com/office/powerpoint/2010/main" val="3348019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28122" y="2584197"/>
            <a:ext cx="2362200" cy="954107"/>
          </a:xfrm>
          <a:prstGeom prst="rect">
            <a:avLst/>
          </a:prstGeom>
          <a:noFill/>
          <a:ln>
            <a:solidFill>
              <a:schemeClr val="tx2"/>
            </a:solidFill>
          </a:ln>
        </p:spPr>
        <p:txBody>
          <a:bodyPr wrap="square" rtlCol="0">
            <a:spAutoFit/>
          </a:bodyPr>
          <a:lstStyle/>
          <a:p>
            <a:r>
              <a:rPr lang="en-GB" sz="2800" b="1" dirty="0" smtClean="0"/>
              <a:t>How will SRE be delivered?</a:t>
            </a:r>
            <a:endParaRPr lang="en-GB" sz="2800" b="1" dirty="0"/>
          </a:p>
        </p:txBody>
      </p:sp>
      <p:cxnSp>
        <p:nvCxnSpPr>
          <p:cNvPr id="7" name="Straight Connector 6"/>
          <p:cNvCxnSpPr/>
          <p:nvPr/>
        </p:nvCxnSpPr>
        <p:spPr>
          <a:xfrm flipH="1" flipV="1">
            <a:off x="2590800" y="1905000"/>
            <a:ext cx="685800" cy="679198"/>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85800" y="4267200"/>
            <a:ext cx="1333500" cy="369332"/>
          </a:xfrm>
          <a:prstGeom prst="rect">
            <a:avLst/>
          </a:prstGeom>
          <a:noFill/>
        </p:spPr>
        <p:txBody>
          <a:bodyPr wrap="square" rtlCol="0">
            <a:spAutoFit/>
          </a:bodyPr>
          <a:lstStyle/>
          <a:p>
            <a:r>
              <a:rPr lang="en-GB" dirty="0" smtClean="0"/>
              <a:t>Stories</a:t>
            </a:r>
            <a:endParaRPr lang="en-GB" dirty="0"/>
          </a:p>
        </p:txBody>
      </p:sp>
      <p:sp>
        <p:nvSpPr>
          <p:cNvPr id="9" name="TextBox 8"/>
          <p:cNvSpPr txBox="1"/>
          <p:nvPr/>
        </p:nvSpPr>
        <p:spPr>
          <a:xfrm>
            <a:off x="3581400" y="1143000"/>
            <a:ext cx="1066800" cy="369332"/>
          </a:xfrm>
          <a:prstGeom prst="rect">
            <a:avLst/>
          </a:prstGeom>
          <a:noFill/>
        </p:spPr>
        <p:txBody>
          <a:bodyPr wrap="square" rtlCol="0">
            <a:spAutoFit/>
          </a:bodyPr>
          <a:lstStyle/>
          <a:p>
            <a:r>
              <a:rPr lang="en-GB" dirty="0" smtClean="0"/>
              <a:t>Science</a:t>
            </a:r>
            <a:endParaRPr lang="en-GB" dirty="0"/>
          </a:p>
        </p:txBody>
      </p:sp>
      <p:sp>
        <p:nvSpPr>
          <p:cNvPr id="10" name="TextBox 9"/>
          <p:cNvSpPr txBox="1"/>
          <p:nvPr/>
        </p:nvSpPr>
        <p:spPr>
          <a:xfrm>
            <a:off x="5638800" y="1327666"/>
            <a:ext cx="1219200" cy="369332"/>
          </a:xfrm>
          <a:prstGeom prst="rect">
            <a:avLst/>
          </a:prstGeom>
          <a:noFill/>
        </p:spPr>
        <p:txBody>
          <a:bodyPr wrap="square" rtlCol="0">
            <a:spAutoFit/>
          </a:bodyPr>
          <a:lstStyle/>
          <a:p>
            <a:r>
              <a:rPr lang="en-GB" dirty="0" smtClean="0"/>
              <a:t>Circle Time</a:t>
            </a:r>
            <a:endParaRPr lang="en-GB" dirty="0"/>
          </a:p>
        </p:txBody>
      </p:sp>
      <p:sp>
        <p:nvSpPr>
          <p:cNvPr id="11" name="TextBox 10"/>
          <p:cNvSpPr txBox="1"/>
          <p:nvPr/>
        </p:nvSpPr>
        <p:spPr>
          <a:xfrm>
            <a:off x="685800" y="2584197"/>
            <a:ext cx="1905000" cy="646331"/>
          </a:xfrm>
          <a:prstGeom prst="rect">
            <a:avLst/>
          </a:prstGeom>
          <a:noFill/>
        </p:spPr>
        <p:txBody>
          <a:bodyPr wrap="square" rtlCol="0">
            <a:spAutoFit/>
          </a:bodyPr>
          <a:lstStyle/>
          <a:p>
            <a:r>
              <a:rPr lang="en-GB" dirty="0" smtClean="0"/>
              <a:t>Speaking and listening activities</a:t>
            </a:r>
            <a:endParaRPr lang="en-GB" dirty="0"/>
          </a:p>
        </p:txBody>
      </p:sp>
      <p:sp>
        <p:nvSpPr>
          <p:cNvPr id="12" name="TextBox 11"/>
          <p:cNvSpPr txBox="1"/>
          <p:nvPr/>
        </p:nvSpPr>
        <p:spPr>
          <a:xfrm>
            <a:off x="1370139" y="1006364"/>
            <a:ext cx="1333500" cy="923330"/>
          </a:xfrm>
          <a:prstGeom prst="rect">
            <a:avLst/>
          </a:prstGeom>
          <a:noFill/>
        </p:spPr>
        <p:txBody>
          <a:bodyPr wrap="square" rtlCol="0">
            <a:spAutoFit/>
          </a:bodyPr>
          <a:lstStyle/>
          <a:p>
            <a:r>
              <a:rPr lang="en-GB" dirty="0" smtClean="0"/>
              <a:t>PSHE/ Protective Behaviours</a:t>
            </a:r>
            <a:endParaRPr lang="en-GB" dirty="0"/>
          </a:p>
        </p:txBody>
      </p:sp>
      <p:sp>
        <p:nvSpPr>
          <p:cNvPr id="13" name="TextBox 12"/>
          <p:cNvSpPr txBox="1"/>
          <p:nvPr/>
        </p:nvSpPr>
        <p:spPr>
          <a:xfrm>
            <a:off x="1924050" y="5181600"/>
            <a:ext cx="1333500" cy="369332"/>
          </a:xfrm>
          <a:prstGeom prst="rect">
            <a:avLst/>
          </a:prstGeom>
          <a:noFill/>
        </p:spPr>
        <p:txBody>
          <a:bodyPr wrap="square" rtlCol="0">
            <a:spAutoFit/>
          </a:bodyPr>
          <a:lstStyle/>
          <a:p>
            <a:r>
              <a:rPr lang="en-GB" dirty="0" smtClean="0"/>
              <a:t>Videos</a:t>
            </a:r>
            <a:endParaRPr lang="en-GB" dirty="0"/>
          </a:p>
        </p:txBody>
      </p:sp>
      <p:sp>
        <p:nvSpPr>
          <p:cNvPr id="14" name="TextBox 13"/>
          <p:cNvSpPr txBox="1"/>
          <p:nvPr/>
        </p:nvSpPr>
        <p:spPr>
          <a:xfrm>
            <a:off x="3257550" y="4812268"/>
            <a:ext cx="1333500" cy="369332"/>
          </a:xfrm>
          <a:prstGeom prst="rect">
            <a:avLst/>
          </a:prstGeom>
          <a:noFill/>
        </p:spPr>
        <p:txBody>
          <a:bodyPr wrap="square" rtlCol="0">
            <a:spAutoFit/>
          </a:bodyPr>
          <a:lstStyle/>
          <a:p>
            <a:r>
              <a:rPr lang="en-GB" dirty="0" smtClean="0"/>
              <a:t>Drama</a:t>
            </a:r>
            <a:endParaRPr lang="en-GB" dirty="0"/>
          </a:p>
        </p:txBody>
      </p:sp>
      <p:sp>
        <p:nvSpPr>
          <p:cNvPr id="15" name="TextBox 14"/>
          <p:cNvSpPr txBox="1"/>
          <p:nvPr/>
        </p:nvSpPr>
        <p:spPr>
          <a:xfrm>
            <a:off x="4723572" y="5366266"/>
            <a:ext cx="1333500" cy="646331"/>
          </a:xfrm>
          <a:prstGeom prst="rect">
            <a:avLst/>
          </a:prstGeom>
          <a:noFill/>
        </p:spPr>
        <p:txBody>
          <a:bodyPr wrap="square" rtlCol="0">
            <a:spAutoFit/>
          </a:bodyPr>
          <a:lstStyle/>
          <a:p>
            <a:r>
              <a:rPr lang="en-GB" dirty="0" smtClean="0"/>
              <a:t>Looking at case studies</a:t>
            </a:r>
            <a:endParaRPr lang="en-GB" dirty="0"/>
          </a:p>
        </p:txBody>
      </p:sp>
      <p:sp>
        <p:nvSpPr>
          <p:cNvPr id="16" name="TextBox 15"/>
          <p:cNvSpPr txBox="1"/>
          <p:nvPr/>
        </p:nvSpPr>
        <p:spPr>
          <a:xfrm>
            <a:off x="6248400" y="4212103"/>
            <a:ext cx="1962150" cy="1200329"/>
          </a:xfrm>
          <a:prstGeom prst="rect">
            <a:avLst/>
          </a:prstGeom>
          <a:noFill/>
        </p:spPr>
        <p:txBody>
          <a:bodyPr wrap="square" rtlCol="0">
            <a:spAutoFit/>
          </a:bodyPr>
          <a:lstStyle/>
          <a:p>
            <a:r>
              <a:rPr lang="en-GB" dirty="0" smtClean="0"/>
              <a:t>Sequencing, sorting, labelling and matching pictures</a:t>
            </a:r>
            <a:endParaRPr lang="en-GB" dirty="0"/>
          </a:p>
        </p:txBody>
      </p:sp>
      <p:sp>
        <p:nvSpPr>
          <p:cNvPr id="17" name="TextBox 16"/>
          <p:cNvSpPr txBox="1"/>
          <p:nvPr/>
        </p:nvSpPr>
        <p:spPr>
          <a:xfrm>
            <a:off x="6400800" y="2907362"/>
            <a:ext cx="1333500" cy="369332"/>
          </a:xfrm>
          <a:prstGeom prst="rect">
            <a:avLst/>
          </a:prstGeom>
          <a:noFill/>
        </p:spPr>
        <p:txBody>
          <a:bodyPr wrap="square" rtlCol="0">
            <a:spAutoFit/>
          </a:bodyPr>
          <a:lstStyle/>
          <a:p>
            <a:r>
              <a:rPr lang="en-GB" dirty="0" smtClean="0"/>
              <a:t>Drawings</a:t>
            </a:r>
            <a:endParaRPr lang="en-GB" dirty="0"/>
          </a:p>
        </p:txBody>
      </p:sp>
      <p:cxnSp>
        <p:nvCxnSpPr>
          <p:cNvPr id="19" name="Straight Connector 18"/>
          <p:cNvCxnSpPr>
            <a:endCxn id="9" idx="2"/>
          </p:cNvCxnSpPr>
          <p:nvPr/>
        </p:nvCxnSpPr>
        <p:spPr>
          <a:xfrm flipV="1">
            <a:off x="3924300" y="1512332"/>
            <a:ext cx="190500" cy="1071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390322" y="1708666"/>
            <a:ext cx="477078" cy="875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4" idx="3"/>
            <a:endCxn id="17" idx="1"/>
          </p:cNvCxnSpPr>
          <p:nvPr/>
        </p:nvCxnSpPr>
        <p:spPr>
          <a:xfrm>
            <a:off x="5390322" y="3061251"/>
            <a:ext cx="1010478" cy="3077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5029200" y="3538304"/>
            <a:ext cx="1219200" cy="10982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495800" y="3538304"/>
            <a:ext cx="533400" cy="1827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a:off x="3581400" y="3538304"/>
            <a:ext cx="152400" cy="1273963"/>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2590800" y="3538304"/>
            <a:ext cx="495300" cy="127396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638300" y="3276694"/>
            <a:ext cx="1389822" cy="898591"/>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2419350" y="2907362"/>
            <a:ext cx="60877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085769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400" dirty="0" smtClean="0"/>
              <a:t>What is SRE?</a:t>
            </a:r>
            <a:endParaRPr lang="en-GB" sz="4400" dirty="0"/>
          </a:p>
        </p:txBody>
      </p:sp>
      <p:sp>
        <p:nvSpPr>
          <p:cNvPr id="3" name="Content Placeholder 2"/>
          <p:cNvSpPr>
            <a:spLocks noGrp="1"/>
          </p:cNvSpPr>
          <p:nvPr>
            <p:ph idx="1"/>
          </p:nvPr>
        </p:nvSpPr>
        <p:spPr/>
        <p:txBody>
          <a:bodyPr>
            <a:normAutofit/>
          </a:bodyPr>
          <a:lstStyle/>
          <a:p>
            <a:endParaRPr lang="en-GB" dirty="0" smtClean="0"/>
          </a:p>
          <a:p>
            <a:pPr marL="114300" indent="0">
              <a:buNone/>
            </a:pPr>
            <a:endParaRPr lang="en-GB" dirty="0"/>
          </a:p>
          <a:p>
            <a:pPr marL="114300" indent="0">
              <a:buNone/>
            </a:pPr>
            <a:r>
              <a:rPr lang="en-GB" dirty="0" smtClean="0"/>
              <a:t>Sex </a:t>
            </a:r>
            <a:r>
              <a:rPr lang="en-GB" dirty="0"/>
              <a:t>and relationships education (SRE</a:t>
            </a:r>
            <a:r>
              <a:rPr lang="en-GB" dirty="0" smtClean="0"/>
              <a:t>) specifically focuses on learning about our bodies, reproduction and puberty within the context of emotions, relationships, healthy choices and equality.  It also includes family, friendships and feelings.</a:t>
            </a:r>
          </a:p>
          <a:p>
            <a:pPr marL="114300" indent="0">
              <a:buNone/>
            </a:pPr>
            <a:r>
              <a:rPr lang="en-GB" i="1" dirty="0" smtClean="0"/>
              <a:t>(Sex </a:t>
            </a:r>
            <a:r>
              <a:rPr lang="en-GB" i="1" dirty="0"/>
              <a:t>Education Forum)</a:t>
            </a:r>
          </a:p>
          <a:p>
            <a:pPr marL="114300" indent="0">
              <a:buNone/>
            </a:pPr>
            <a:endParaRPr lang="en-GB" dirty="0" smtClean="0"/>
          </a:p>
        </p:txBody>
      </p:sp>
    </p:spTree>
    <p:extLst>
      <p:ext uri="{BB962C8B-B14F-4D97-AF65-F5344CB8AC3E}">
        <p14:creationId xmlns:p14="http://schemas.microsoft.com/office/powerpoint/2010/main" val="3781392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1447800"/>
            <a:ext cx="7620000" cy="4953000"/>
          </a:xfrm>
        </p:spPr>
        <p:txBody>
          <a:bodyPr>
            <a:normAutofit fontScale="92500" lnSpcReduction="20000"/>
          </a:bodyPr>
          <a:lstStyle/>
          <a:p>
            <a:r>
              <a:rPr lang="en-GB" sz="1800" dirty="0" smtClean="0"/>
              <a:t>SRE is not statutory within primary schools, however, it is </a:t>
            </a:r>
            <a:r>
              <a:rPr lang="en-GB" sz="1800" b="1" dirty="0" smtClean="0"/>
              <a:t>recommended by the Department of Education </a:t>
            </a:r>
            <a:r>
              <a:rPr lang="en-GB" sz="1800" dirty="0" smtClean="0"/>
              <a:t>that all primary schools should have a Sex &amp; </a:t>
            </a:r>
            <a:r>
              <a:rPr lang="en-GB" sz="1800" dirty="0"/>
              <a:t>R</a:t>
            </a:r>
            <a:r>
              <a:rPr lang="en-GB" sz="1800" dirty="0" smtClean="0"/>
              <a:t>elationship program tailored to the age and physical and emotional maturity of the children.</a:t>
            </a:r>
          </a:p>
          <a:p>
            <a:endParaRPr lang="en-GB" sz="1800" dirty="0"/>
          </a:p>
          <a:p>
            <a:r>
              <a:rPr lang="en-GB" sz="1800" dirty="0" smtClean="0"/>
              <a:t>Teaching SRE can help lay the </a:t>
            </a:r>
            <a:r>
              <a:rPr lang="en-GB" sz="1800" dirty="0"/>
              <a:t>foundations for future work on sexual and reproductive health and so </a:t>
            </a:r>
            <a:r>
              <a:rPr lang="en-GB" sz="1800" b="1" dirty="0"/>
              <a:t>helps to prepare children for adulthood</a:t>
            </a:r>
            <a:r>
              <a:rPr lang="en-GB" sz="1800" dirty="0"/>
              <a:t>. It contributes to the emotional and social development of children, helps them to develop a secure </a:t>
            </a:r>
            <a:r>
              <a:rPr lang="en-GB" sz="1800" b="1" dirty="0"/>
              <a:t>sense of identity and to function well in the world</a:t>
            </a:r>
            <a:r>
              <a:rPr lang="en-GB" sz="1800" b="1" dirty="0" smtClean="0"/>
              <a:t>.</a:t>
            </a:r>
          </a:p>
          <a:p>
            <a:endParaRPr lang="en-GB" sz="1800" b="1" dirty="0" smtClean="0"/>
          </a:p>
          <a:p>
            <a:pPr lvl="0">
              <a:buClr>
                <a:srgbClr val="4F81BD"/>
              </a:buClr>
            </a:pPr>
            <a:r>
              <a:rPr lang="en-GB" sz="1800" dirty="0">
                <a:solidFill>
                  <a:prstClr val="black"/>
                </a:solidFill>
              </a:rPr>
              <a:t>SRE makes an important contribution to </a:t>
            </a:r>
            <a:r>
              <a:rPr lang="en-GB" sz="1800" b="1" dirty="0">
                <a:solidFill>
                  <a:prstClr val="black"/>
                </a:solidFill>
              </a:rPr>
              <a:t>well-being</a:t>
            </a:r>
            <a:r>
              <a:rPr lang="en-GB" sz="1800" dirty="0">
                <a:solidFill>
                  <a:prstClr val="black"/>
                </a:solidFill>
              </a:rPr>
              <a:t> by supporting children and young people’s ability to learn, achieve and flourish</a:t>
            </a:r>
            <a:r>
              <a:rPr lang="en-GB" sz="1800" dirty="0" smtClean="0">
                <a:solidFill>
                  <a:prstClr val="black"/>
                </a:solidFill>
              </a:rPr>
              <a:t>.</a:t>
            </a:r>
          </a:p>
          <a:p>
            <a:pPr lvl="0">
              <a:buClr>
                <a:srgbClr val="4F81BD"/>
              </a:buClr>
            </a:pPr>
            <a:endParaRPr lang="en-GB" sz="1600" dirty="0" smtClean="0"/>
          </a:p>
          <a:p>
            <a:pPr lvl="0">
              <a:buClr>
                <a:srgbClr val="4F81BD"/>
              </a:buClr>
            </a:pPr>
            <a:r>
              <a:rPr lang="en-GB" sz="1800" dirty="0" smtClean="0"/>
              <a:t>Good </a:t>
            </a:r>
            <a:r>
              <a:rPr lang="en-GB" sz="1800" dirty="0"/>
              <a:t>quality SRE provides children with </a:t>
            </a:r>
            <a:r>
              <a:rPr lang="en-GB" sz="1800" b="1" dirty="0"/>
              <a:t>factually correct information </a:t>
            </a:r>
            <a:r>
              <a:rPr lang="en-GB" sz="1800" dirty="0"/>
              <a:t>and helps them to challenge misinformation.</a:t>
            </a:r>
            <a:endParaRPr lang="en-GB" sz="1800" b="1" dirty="0" smtClean="0"/>
          </a:p>
          <a:p>
            <a:endParaRPr lang="en-GB" sz="1800" b="1" dirty="0" smtClean="0"/>
          </a:p>
          <a:p>
            <a:r>
              <a:rPr lang="en-GB" sz="1800" dirty="0" smtClean="0"/>
              <a:t>The government believe it </a:t>
            </a:r>
            <a:r>
              <a:rPr lang="en-GB" sz="1800" dirty="0"/>
              <a:t>is </a:t>
            </a:r>
            <a:r>
              <a:rPr lang="en-GB" sz="1800" b="1" dirty="0"/>
              <a:t>vital for </a:t>
            </a:r>
            <a:r>
              <a:rPr lang="en-GB" sz="1800" b="1" dirty="0" smtClean="0"/>
              <a:t>safeguarding</a:t>
            </a:r>
            <a:r>
              <a:rPr lang="en-GB" sz="1800" dirty="0" smtClean="0"/>
              <a:t>, </a:t>
            </a:r>
            <a:r>
              <a:rPr lang="en-GB" sz="1800" dirty="0"/>
              <a:t>so that a child has </a:t>
            </a:r>
            <a:r>
              <a:rPr lang="en-GB" sz="1800" dirty="0" smtClean="0"/>
              <a:t>the language </a:t>
            </a:r>
            <a:r>
              <a:rPr lang="en-GB" sz="1800" dirty="0"/>
              <a:t>to describe the private parts of their body and to seek help if they are abused. Ofsted has raised concerns about primary schools failing to teach correct names for sexual parts of the body. </a:t>
            </a:r>
          </a:p>
          <a:p>
            <a:endParaRPr lang="en-GB" sz="1800" dirty="0"/>
          </a:p>
        </p:txBody>
      </p:sp>
      <p:sp>
        <p:nvSpPr>
          <p:cNvPr id="6" name="Title 1"/>
          <p:cNvSpPr>
            <a:spLocks noGrp="1"/>
          </p:cNvSpPr>
          <p:nvPr>
            <p:ph type="title"/>
          </p:nvPr>
        </p:nvSpPr>
        <p:spPr>
          <a:xfrm>
            <a:off x="457200" y="274638"/>
            <a:ext cx="7620000" cy="1143000"/>
          </a:xfrm>
        </p:spPr>
        <p:txBody>
          <a:bodyPr/>
          <a:lstStyle/>
          <a:p>
            <a:r>
              <a:rPr lang="en-GB" sz="4400" dirty="0" smtClean="0"/>
              <a:t>Why teach SRE?</a:t>
            </a:r>
            <a:endParaRPr lang="en-GB" sz="4400" dirty="0"/>
          </a:p>
        </p:txBody>
      </p:sp>
    </p:spTree>
    <p:extLst>
      <p:ext uri="{BB962C8B-B14F-4D97-AF65-F5344CB8AC3E}">
        <p14:creationId xmlns:p14="http://schemas.microsoft.com/office/powerpoint/2010/main" val="647319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270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4400" dirty="0"/>
              <a:t>How does it fit in with the curriculum?</a:t>
            </a:r>
          </a:p>
        </p:txBody>
      </p:sp>
      <p:sp>
        <p:nvSpPr>
          <p:cNvPr id="8" name="Content Placeholder 2"/>
          <p:cNvSpPr>
            <a:spLocks noGrp="1"/>
          </p:cNvSpPr>
          <p:nvPr>
            <p:ph idx="1"/>
          </p:nvPr>
        </p:nvSpPr>
        <p:spPr>
          <a:xfrm>
            <a:off x="457200" y="1981200"/>
            <a:ext cx="7391400" cy="4495800"/>
          </a:xfrm>
        </p:spPr>
        <p:txBody>
          <a:bodyPr>
            <a:noAutofit/>
          </a:bodyPr>
          <a:lstStyle/>
          <a:p>
            <a:r>
              <a:rPr lang="en-GB" sz="1800" dirty="0" smtClean="0"/>
              <a:t>SRE is a topic within the broader subject of PSHE and Protective Behaviours</a:t>
            </a:r>
          </a:p>
          <a:p>
            <a:pPr marL="114300" indent="0">
              <a:buNone/>
            </a:pPr>
            <a:endParaRPr lang="en-GB" sz="1800" dirty="0" smtClean="0"/>
          </a:p>
          <a:p>
            <a:r>
              <a:rPr lang="en-GB" sz="1800" dirty="0" smtClean="0"/>
              <a:t>Within primary schools some of what is taught in SRE is already part of the Science National Curriculum. </a:t>
            </a:r>
            <a:endParaRPr lang="en-GB" sz="1800" dirty="0"/>
          </a:p>
          <a:p>
            <a:endParaRPr lang="en-GB" sz="1800" dirty="0" smtClean="0"/>
          </a:p>
          <a:p>
            <a:r>
              <a:rPr lang="en-GB" sz="1800" dirty="0" smtClean="0"/>
              <a:t>The Science Curriculum covers aspects of body</a:t>
            </a:r>
            <a:r>
              <a:rPr lang="en-GB" sz="1800" dirty="0"/>
              <a:t>, growth, reproduction, life cycles and ageing; </a:t>
            </a:r>
            <a:r>
              <a:rPr lang="en-GB" sz="1800" i="1" dirty="0"/>
              <a:t>they should also learn about the changes experienced in puberty </a:t>
            </a:r>
            <a:r>
              <a:rPr lang="en-GB" sz="1800" dirty="0"/>
              <a:t>(year 5). </a:t>
            </a:r>
            <a:endParaRPr lang="en-GB" sz="1800" dirty="0" smtClean="0"/>
          </a:p>
          <a:p>
            <a:pPr marL="114300" indent="0">
              <a:buNone/>
            </a:pPr>
            <a:endParaRPr lang="en-GB" sz="1800" dirty="0"/>
          </a:p>
          <a:p>
            <a:r>
              <a:rPr lang="en-GB" sz="1800" dirty="0"/>
              <a:t>Year 1 science includes pupils being taught to ‘identify, name, draw and label the basic parts of the human body’. </a:t>
            </a:r>
            <a:endParaRPr lang="en-GB" sz="1800" dirty="0" smtClean="0"/>
          </a:p>
          <a:p>
            <a:pPr marL="114300" indent="0">
              <a:buNone/>
            </a:pPr>
            <a:r>
              <a:rPr lang="en-GB" sz="1800" i="1" dirty="0" smtClean="0"/>
              <a:t>Although </a:t>
            </a:r>
            <a:r>
              <a:rPr lang="en-GB" sz="1800" i="1" dirty="0"/>
              <a:t>not mentioned specifically, it is important that pupils are taught the names of the external genitalia and know the differences between boys and girls. </a:t>
            </a:r>
          </a:p>
        </p:txBody>
      </p:sp>
    </p:spTree>
    <p:extLst>
      <p:ext uri="{BB962C8B-B14F-4D97-AF65-F5344CB8AC3E}">
        <p14:creationId xmlns:p14="http://schemas.microsoft.com/office/powerpoint/2010/main" val="3524132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dirty="0" smtClean="0"/>
              <a:t>SRE, you &amp; your child</a:t>
            </a:r>
            <a:endParaRPr lang="en-GB" dirty="0"/>
          </a:p>
        </p:txBody>
      </p:sp>
      <p:sp>
        <p:nvSpPr>
          <p:cNvPr id="3" name="Content Placeholder 2"/>
          <p:cNvSpPr>
            <a:spLocks noGrp="1"/>
          </p:cNvSpPr>
          <p:nvPr>
            <p:ph idx="1"/>
          </p:nvPr>
        </p:nvSpPr>
        <p:spPr/>
        <p:txBody>
          <a:bodyPr>
            <a:normAutofit/>
          </a:bodyPr>
          <a:lstStyle/>
          <a:p>
            <a:r>
              <a:rPr lang="en-GB" sz="1800" dirty="0" smtClean="0"/>
              <a:t>As SRE is not statutory, you may withdraw your child from any SRE lessons or part of an SRE lesson.</a:t>
            </a:r>
          </a:p>
          <a:p>
            <a:endParaRPr lang="en-GB" sz="1800" dirty="0" smtClean="0"/>
          </a:p>
          <a:p>
            <a:r>
              <a:rPr lang="en-GB" sz="1800" dirty="0" smtClean="0"/>
              <a:t>Some parts of the SRE program will be taught in single sex groups in year 5.</a:t>
            </a:r>
          </a:p>
          <a:p>
            <a:pPr marL="114300" indent="0">
              <a:buNone/>
            </a:pPr>
            <a:endParaRPr lang="en-GB" sz="1800" dirty="0" smtClean="0"/>
          </a:p>
          <a:p>
            <a:r>
              <a:rPr lang="en-GB" sz="1800" dirty="0" smtClean="0"/>
              <a:t>Answering children's questions – we will answer children’s questions if it is deemed appropriate.  Any question that we feel is not appropriate for ourselves to answer will be deferred to the parent.</a:t>
            </a:r>
          </a:p>
          <a:p>
            <a:endParaRPr lang="en-GB" sz="1800" dirty="0" smtClean="0"/>
          </a:p>
          <a:p>
            <a:r>
              <a:rPr lang="en-GB" sz="1800" dirty="0"/>
              <a:t>We will notify parents when lessons are happening – week </a:t>
            </a:r>
            <a:r>
              <a:rPr lang="en-GB" sz="1800"/>
              <a:t>beginning </a:t>
            </a:r>
            <a:r>
              <a:rPr lang="en-GB" sz="1800" smtClean="0"/>
              <a:t>19</a:t>
            </a:r>
            <a:r>
              <a:rPr lang="en-GB" sz="1800" baseline="30000" smtClean="0"/>
              <a:t>th</a:t>
            </a:r>
            <a:r>
              <a:rPr lang="en-GB" sz="1800" smtClean="0"/>
              <a:t> </a:t>
            </a:r>
            <a:r>
              <a:rPr lang="en-GB" sz="1800" dirty="0"/>
              <a:t>June </a:t>
            </a:r>
            <a:r>
              <a:rPr lang="en-GB" sz="1800" dirty="0" smtClean="0"/>
              <a:t>2017.</a:t>
            </a:r>
            <a:endParaRPr lang="en-GB" sz="1800" dirty="0"/>
          </a:p>
          <a:p>
            <a:endParaRPr lang="en-GB" sz="1800" dirty="0"/>
          </a:p>
        </p:txBody>
      </p:sp>
    </p:spTree>
    <p:extLst>
      <p:ext uri="{BB962C8B-B14F-4D97-AF65-F5344CB8AC3E}">
        <p14:creationId xmlns:p14="http://schemas.microsoft.com/office/powerpoint/2010/main" val="792435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76400"/>
            <a:ext cx="7848600" cy="4495800"/>
          </a:xfrm>
        </p:spPr>
        <p:txBody>
          <a:bodyPr>
            <a:normAutofit lnSpcReduction="10000"/>
          </a:bodyPr>
          <a:lstStyle/>
          <a:p>
            <a:r>
              <a:rPr lang="en-GB" sz="1800" dirty="0" smtClean="0"/>
              <a:t>The schools SRE policy has been written by a combination of teachers from </a:t>
            </a:r>
            <a:r>
              <a:rPr lang="en-GB" sz="1800" dirty="0" err="1" smtClean="0"/>
              <a:t>Sitivichall</a:t>
            </a:r>
            <a:r>
              <a:rPr lang="en-GB" sz="1800" dirty="0" smtClean="0"/>
              <a:t> and a cluster of schools.</a:t>
            </a:r>
          </a:p>
          <a:p>
            <a:endParaRPr lang="en-GB" sz="1800" dirty="0" smtClean="0"/>
          </a:p>
          <a:p>
            <a:r>
              <a:rPr lang="en-GB" sz="1800" dirty="0" smtClean="0"/>
              <a:t>Recommendations have been taken from the Department of Education.</a:t>
            </a:r>
          </a:p>
          <a:p>
            <a:endParaRPr lang="en-GB" sz="1800" dirty="0" smtClean="0"/>
          </a:p>
          <a:p>
            <a:r>
              <a:rPr lang="en-GB" sz="1800" dirty="0" smtClean="0"/>
              <a:t>Advice has been taken from the PSHE association and Sex Education Forum.</a:t>
            </a:r>
          </a:p>
          <a:p>
            <a:endParaRPr lang="en-GB" sz="1800" dirty="0" smtClean="0"/>
          </a:p>
          <a:p>
            <a:r>
              <a:rPr lang="en-GB" sz="1800" dirty="0" smtClean="0"/>
              <a:t>A parent questionnaire was conducted across all year groups and feedback has been incorporated into the policy.</a:t>
            </a:r>
          </a:p>
          <a:p>
            <a:endParaRPr lang="en-GB" sz="1800" dirty="0"/>
          </a:p>
          <a:p>
            <a:r>
              <a:rPr lang="en-GB" sz="1800" dirty="0" smtClean="0"/>
              <a:t>There is a designated Governor with responsibility for monitoring the teaching and learning of SRE at </a:t>
            </a:r>
            <a:r>
              <a:rPr lang="en-GB" sz="1800" dirty="0" err="1" smtClean="0"/>
              <a:t>Stivichall</a:t>
            </a:r>
            <a:r>
              <a:rPr lang="en-GB" sz="1800" dirty="0" smtClean="0"/>
              <a:t>.</a:t>
            </a:r>
          </a:p>
          <a:p>
            <a:endParaRPr lang="en-GB" sz="1800" dirty="0"/>
          </a:p>
          <a:p>
            <a:r>
              <a:rPr lang="en-GB" sz="1800" dirty="0" smtClean="0"/>
              <a:t>The scheme of work is following the Christopher Winter Project which is a PSHE Association Quality Assured Resource.</a:t>
            </a:r>
          </a:p>
        </p:txBody>
      </p:sp>
      <p:sp>
        <p:nvSpPr>
          <p:cNvPr id="5" name="Title 1"/>
          <p:cNvSpPr>
            <a:spLocks noGrp="1"/>
          </p:cNvSpPr>
          <p:nvPr>
            <p:ph type="title"/>
          </p:nvPr>
        </p:nvSpPr>
        <p:spPr>
          <a:xfrm>
            <a:off x="457200" y="274638"/>
            <a:ext cx="7620000" cy="1143000"/>
          </a:xfrm>
        </p:spPr>
        <p:txBody>
          <a:bodyPr/>
          <a:lstStyle/>
          <a:p>
            <a:r>
              <a:rPr lang="en-GB" sz="4400" dirty="0"/>
              <a:t>About </a:t>
            </a:r>
            <a:r>
              <a:rPr lang="en-GB" sz="4400" dirty="0" err="1"/>
              <a:t>Stivichall’s</a:t>
            </a:r>
            <a:r>
              <a:rPr lang="en-GB" sz="4400" dirty="0"/>
              <a:t> SRE Policy</a:t>
            </a:r>
          </a:p>
        </p:txBody>
      </p:sp>
    </p:spTree>
    <p:extLst>
      <p:ext uri="{BB962C8B-B14F-4D97-AF65-F5344CB8AC3E}">
        <p14:creationId xmlns:p14="http://schemas.microsoft.com/office/powerpoint/2010/main" val="3765209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981200"/>
            <a:ext cx="7848600" cy="4495800"/>
          </a:xfrm>
        </p:spPr>
        <p:txBody>
          <a:bodyPr>
            <a:normAutofit/>
          </a:bodyPr>
          <a:lstStyle/>
          <a:p>
            <a:r>
              <a:rPr lang="en-GB" sz="1800" dirty="0" smtClean="0"/>
              <a:t>Develop personal awareness, confidence and responsibility.</a:t>
            </a:r>
          </a:p>
          <a:p>
            <a:r>
              <a:rPr lang="en-GB" sz="1800" dirty="0" smtClean="0"/>
              <a:t>Nurture a responsible attitude towards personal relationships including aspects of mutual respect, care and to develop sensitivity towards the needs of others.</a:t>
            </a:r>
          </a:p>
          <a:p>
            <a:r>
              <a:rPr lang="en-GB" sz="1800" dirty="0" smtClean="0"/>
              <a:t>Provide knowledge of loving and supportive relationships, the nature and importance of family life.</a:t>
            </a:r>
          </a:p>
          <a:p>
            <a:r>
              <a:rPr lang="en-GB" sz="1800" dirty="0" smtClean="0"/>
              <a:t>Provide knowledge of human reproductive processes.</a:t>
            </a:r>
          </a:p>
          <a:p>
            <a:r>
              <a:rPr lang="en-GB" sz="1800" dirty="0" smtClean="0"/>
              <a:t>Inform children on matters of personal hygiene and related sexual health issues.</a:t>
            </a:r>
          </a:p>
          <a:p>
            <a:r>
              <a:rPr lang="en-GB" sz="1800" dirty="0" smtClean="0"/>
              <a:t>Provide knowledge and understanding of keeping safe and recognition and management of risk.</a:t>
            </a:r>
          </a:p>
          <a:p>
            <a:r>
              <a:rPr lang="en-GB" sz="1800" dirty="0" smtClean="0"/>
              <a:t>Develop positive relationships and respect for difference and diversity, avoiding prejudice and stereotyping.</a:t>
            </a:r>
          </a:p>
        </p:txBody>
      </p:sp>
      <p:sp>
        <p:nvSpPr>
          <p:cNvPr id="4" name="Title 1"/>
          <p:cNvSpPr txBox="1">
            <a:spLocks/>
          </p:cNvSpPr>
          <p:nvPr/>
        </p:nvSpPr>
        <p:spPr>
          <a:xfrm>
            <a:off x="609600" y="4270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4400" dirty="0"/>
              <a:t>SRE Policy</a:t>
            </a:r>
            <a:br>
              <a:rPr lang="en-GB" sz="4400" dirty="0"/>
            </a:br>
            <a:r>
              <a:rPr lang="en-GB" sz="4400" dirty="0"/>
              <a:t>Aims and Objectives</a:t>
            </a:r>
          </a:p>
        </p:txBody>
      </p:sp>
    </p:spTree>
    <p:extLst>
      <p:ext uri="{BB962C8B-B14F-4D97-AF65-F5344CB8AC3E}">
        <p14:creationId xmlns:p14="http://schemas.microsoft.com/office/powerpoint/2010/main" val="814345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7620000" cy="4800600"/>
          </a:xfrm>
        </p:spPr>
        <p:txBody>
          <a:bodyPr>
            <a:normAutofit/>
          </a:bodyPr>
          <a:lstStyle/>
          <a:p>
            <a:r>
              <a:rPr lang="en-GB" sz="1800" dirty="0" smtClean="0"/>
              <a:t>SRE will be taught across the school from Reception to Year 6. </a:t>
            </a:r>
          </a:p>
          <a:p>
            <a:endParaRPr lang="en-GB" sz="1800" dirty="0"/>
          </a:p>
          <a:p>
            <a:r>
              <a:rPr lang="en-GB" sz="1800" dirty="0" smtClean="0"/>
              <a:t>3 / 4 lessons to be taught in the summer term (One a week).</a:t>
            </a:r>
          </a:p>
          <a:p>
            <a:endParaRPr lang="en-GB" sz="1800" dirty="0" smtClean="0"/>
          </a:p>
          <a:p>
            <a:r>
              <a:rPr lang="en-GB" sz="1800" dirty="0" smtClean="0"/>
              <a:t>Reception, Years 1, 2 &amp; 3- Living and Growing.</a:t>
            </a:r>
          </a:p>
          <a:p>
            <a:endParaRPr lang="en-GB" sz="1800" dirty="0" smtClean="0"/>
          </a:p>
          <a:p>
            <a:r>
              <a:rPr lang="en-GB" sz="1800" dirty="0" smtClean="0"/>
              <a:t>Years 4, 5 &amp; 6- Sex and Relationships Education.</a:t>
            </a:r>
          </a:p>
          <a:p>
            <a:endParaRPr lang="en-GB" sz="1800" dirty="0"/>
          </a:p>
          <a:p>
            <a:pPr marL="114300" indent="0">
              <a:buNone/>
            </a:pPr>
            <a:r>
              <a:rPr lang="en-GB" sz="1800" i="1" dirty="0" smtClean="0"/>
              <a:t>‘Good </a:t>
            </a:r>
            <a:r>
              <a:rPr lang="en-GB" sz="1800" i="1" dirty="0"/>
              <a:t>quality SRE provides structured learning opportunities with </a:t>
            </a:r>
            <a:r>
              <a:rPr lang="en-GB" sz="1800" b="1" i="1" dirty="0"/>
              <a:t>consistent messages that are built on year by year</a:t>
            </a:r>
            <a:r>
              <a:rPr lang="en-GB" sz="1800" i="1" dirty="0"/>
              <a:t>. SRE needs to start early in primary school so that children and young people learn what is safe and unsafe and can get help if they need it</a:t>
            </a:r>
            <a:r>
              <a:rPr lang="en-GB" sz="1800" i="1" dirty="0" smtClean="0"/>
              <a:t>.’ (</a:t>
            </a:r>
            <a:r>
              <a:rPr lang="en-GB" sz="1800" i="1" dirty="0"/>
              <a:t>Sex Education Forum)</a:t>
            </a:r>
          </a:p>
          <a:p>
            <a:endParaRPr lang="en-GB" sz="1800" dirty="0"/>
          </a:p>
        </p:txBody>
      </p:sp>
      <p:sp>
        <p:nvSpPr>
          <p:cNvPr id="4" name="Title 1"/>
          <p:cNvSpPr txBox="1">
            <a:spLocks/>
          </p:cNvSpPr>
          <p:nvPr/>
        </p:nvSpPr>
        <p:spPr>
          <a:xfrm>
            <a:off x="609600" y="4270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GB" sz="4400" dirty="0"/>
              <a:t>Overview of SRE Scheme of work</a:t>
            </a:r>
          </a:p>
        </p:txBody>
      </p:sp>
    </p:spTree>
    <p:extLst>
      <p:ext uri="{BB962C8B-B14F-4D97-AF65-F5344CB8AC3E}">
        <p14:creationId xmlns:p14="http://schemas.microsoft.com/office/powerpoint/2010/main" val="22701607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45574724"/>
              </p:ext>
            </p:extLst>
          </p:nvPr>
        </p:nvGraphicFramePr>
        <p:xfrm>
          <a:off x="0" y="1020247"/>
          <a:ext cx="8382000" cy="4477789"/>
        </p:xfrm>
        <a:graphic>
          <a:graphicData uri="http://schemas.openxmlformats.org/drawingml/2006/table">
            <a:tbl>
              <a:tblPr firstRow="1" bandRow="1">
                <a:tableStyleId>{5C22544A-7EE6-4342-B048-85BDC9FD1C3A}</a:tableStyleId>
              </a:tblPr>
              <a:tblGrid>
                <a:gridCol w="1335187"/>
                <a:gridCol w="3013964"/>
                <a:gridCol w="4032849"/>
              </a:tblGrid>
              <a:tr h="438241">
                <a:tc>
                  <a:txBody>
                    <a:bodyPr/>
                    <a:lstStyle/>
                    <a:p>
                      <a:pPr algn="ctr"/>
                      <a:r>
                        <a:rPr lang="en-GB" sz="1400" dirty="0" smtClean="0"/>
                        <a:t>Year</a:t>
                      </a:r>
                      <a:r>
                        <a:rPr lang="en-GB" sz="1400" baseline="0" dirty="0" smtClean="0"/>
                        <a:t> Group</a:t>
                      </a:r>
                      <a:endParaRPr lang="en-GB" sz="1400" dirty="0"/>
                    </a:p>
                  </a:txBody>
                  <a:tcPr anchor="ctr"/>
                </a:tc>
                <a:tc>
                  <a:txBody>
                    <a:bodyPr/>
                    <a:lstStyle/>
                    <a:p>
                      <a:pPr algn="ctr"/>
                      <a:r>
                        <a:rPr lang="en-GB" sz="1400" dirty="0" smtClean="0"/>
                        <a:t>Learning Intentions</a:t>
                      </a:r>
                      <a:r>
                        <a:rPr lang="en-GB" sz="1400" baseline="0" dirty="0" smtClean="0"/>
                        <a:t> and Outcomes</a:t>
                      </a:r>
                      <a:endParaRPr lang="en-GB" sz="1400" dirty="0"/>
                    </a:p>
                  </a:txBody>
                  <a:tcPr anchor="ctr"/>
                </a:tc>
                <a:tc>
                  <a:txBody>
                    <a:bodyPr/>
                    <a:lstStyle/>
                    <a:p>
                      <a:pPr algn="ctr"/>
                      <a:r>
                        <a:rPr lang="en-GB" sz="1400" dirty="0" smtClean="0"/>
                        <a:t>Vocabulary</a:t>
                      </a:r>
                      <a:endParaRPr lang="en-GB" sz="1400" dirty="0"/>
                    </a:p>
                  </a:txBody>
                  <a:tcPr anchor="ctr"/>
                </a:tc>
              </a:tr>
              <a:tr h="1009887">
                <a:tc>
                  <a:txBody>
                    <a:bodyPr/>
                    <a:lstStyle/>
                    <a:p>
                      <a:pPr algn="ctr"/>
                      <a:r>
                        <a:rPr lang="en-GB" sz="1400" b="1" dirty="0" smtClean="0"/>
                        <a:t>Reception</a:t>
                      </a:r>
                    </a:p>
                  </a:txBody>
                  <a:tcPr anchor="ctr"/>
                </a:tc>
                <a:tc>
                  <a:txBody>
                    <a:bodyPr/>
                    <a:lstStyle/>
                    <a:p>
                      <a:pPr marL="0" indent="0">
                        <a:buFont typeface="Arial" panose="020B0604020202020204" pitchFamily="34" charset="0"/>
                        <a:buNone/>
                      </a:pPr>
                      <a:r>
                        <a:rPr lang="en-GB" sz="1400" b="1" baseline="0" dirty="0" smtClean="0"/>
                        <a:t>Our Lives:</a:t>
                      </a:r>
                    </a:p>
                    <a:p>
                      <a:pPr marL="285750" indent="-285750">
                        <a:buFont typeface="Arial" panose="020B0604020202020204" pitchFamily="34" charset="0"/>
                        <a:buChar char="•"/>
                      </a:pPr>
                      <a:r>
                        <a:rPr lang="en-GB" sz="1400" baseline="0" dirty="0" smtClean="0"/>
                        <a:t>Our Day</a:t>
                      </a:r>
                    </a:p>
                    <a:p>
                      <a:pPr marL="285750" indent="-285750">
                        <a:buFont typeface="Arial" panose="020B0604020202020204" pitchFamily="34" charset="0"/>
                        <a:buChar char="•"/>
                      </a:pPr>
                      <a:r>
                        <a:rPr lang="en-GB" sz="1400" baseline="0" dirty="0" smtClean="0"/>
                        <a:t>Keeping Ourselves Clean</a:t>
                      </a:r>
                    </a:p>
                    <a:p>
                      <a:pPr marL="285750" indent="-285750">
                        <a:buFont typeface="Arial" panose="020B0604020202020204" pitchFamily="34" charset="0"/>
                        <a:buChar char="•"/>
                      </a:pPr>
                      <a:r>
                        <a:rPr lang="en-GB" sz="1400" baseline="0" dirty="0" smtClean="0"/>
                        <a:t>Families</a:t>
                      </a:r>
                      <a:endParaRPr lang="en-GB" sz="1400" dirty="0"/>
                    </a:p>
                  </a:txBody>
                  <a:tcPr anchor="ctr"/>
                </a:tc>
                <a:tc>
                  <a:txBody>
                    <a:bodyPr/>
                    <a:lstStyle/>
                    <a:p>
                      <a:r>
                        <a:rPr lang="en-GB" sz="1400" dirty="0" smtClean="0"/>
                        <a:t>Dress, undress, clean, smelly, sponge, towel, hands, toothpaste, toothbrush,</a:t>
                      </a:r>
                      <a:r>
                        <a:rPr lang="en-GB" sz="1400" baseline="0" dirty="0" smtClean="0"/>
                        <a:t> hairbrush, comb, family.</a:t>
                      </a:r>
                      <a:endParaRPr lang="en-GB" sz="1400" dirty="0"/>
                    </a:p>
                  </a:txBody>
                  <a:tcPr anchor="ctr"/>
                </a:tc>
              </a:tr>
              <a:tr h="1009887">
                <a:tc>
                  <a:txBody>
                    <a:bodyPr/>
                    <a:lstStyle/>
                    <a:p>
                      <a:pPr algn="ctr"/>
                      <a:r>
                        <a:rPr lang="en-GB" sz="1400" b="1" dirty="0" smtClean="0"/>
                        <a:t>Year 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Growing &amp; Caring</a:t>
                      </a:r>
                      <a:r>
                        <a:rPr lang="en-GB" sz="1400" b="1" baseline="0" dirty="0" smtClean="0"/>
                        <a:t> for ourselves:</a:t>
                      </a:r>
                      <a:endParaRPr lang="en-GB" sz="1400" b="1" dirty="0" smtClean="0"/>
                    </a:p>
                    <a:p>
                      <a:pPr marL="285750" indent="-285750">
                        <a:buFont typeface="Arial" panose="020B0604020202020204" pitchFamily="34" charset="0"/>
                        <a:buChar char="•"/>
                      </a:pPr>
                      <a:r>
                        <a:rPr lang="en-GB" sz="1400" dirty="0" smtClean="0"/>
                        <a:t>Keeping</a:t>
                      </a:r>
                      <a:r>
                        <a:rPr lang="en-GB" sz="1400" baseline="0" dirty="0" smtClean="0"/>
                        <a:t> Clean</a:t>
                      </a:r>
                    </a:p>
                    <a:p>
                      <a:pPr marL="285750" indent="-285750">
                        <a:buFont typeface="Arial" panose="020B0604020202020204" pitchFamily="34" charset="0"/>
                        <a:buChar char="•"/>
                      </a:pPr>
                      <a:r>
                        <a:rPr lang="en-GB" sz="1400" baseline="0" dirty="0" smtClean="0"/>
                        <a:t>Growing and Changing</a:t>
                      </a:r>
                    </a:p>
                    <a:p>
                      <a:pPr marL="285750" indent="-285750">
                        <a:buFont typeface="Arial" panose="020B0604020202020204" pitchFamily="34" charset="0"/>
                        <a:buChar char="•"/>
                      </a:pPr>
                      <a:r>
                        <a:rPr lang="en-GB" sz="1400" baseline="0" dirty="0" smtClean="0"/>
                        <a:t>Families and Care</a:t>
                      </a:r>
                      <a:endParaRPr lang="en-GB" sz="1400" dirty="0"/>
                    </a:p>
                  </a:txBody>
                  <a:tcPr anchor="ctr"/>
                </a:tc>
                <a:tc>
                  <a:txBody>
                    <a:bodyPr/>
                    <a:lstStyle/>
                    <a:p>
                      <a:r>
                        <a:rPr lang="en-GB" sz="1400" dirty="0" smtClean="0"/>
                        <a:t>Clean, similar, different, family, boy, girl, male, female, private parts, penis, vagina, </a:t>
                      </a:r>
                      <a:r>
                        <a:rPr lang="en-GB" sz="1400" dirty="0" err="1" smtClean="0"/>
                        <a:t>newborn</a:t>
                      </a:r>
                      <a:r>
                        <a:rPr lang="en-GB" sz="1400" dirty="0" smtClean="0"/>
                        <a:t>.</a:t>
                      </a:r>
                      <a:endParaRPr lang="en-GB" sz="1400" dirty="0"/>
                    </a:p>
                  </a:txBody>
                  <a:tcPr anchor="ctr"/>
                </a:tc>
              </a:tr>
              <a:tr h="1009887">
                <a:tc>
                  <a:txBody>
                    <a:bodyPr/>
                    <a:lstStyle/>
                    <a:p>
                      <a:pPr algn="ctr"/>
                      <a:r>
                        <a:rPr lang="en-GB" sz="1400" b="1" dirty="0" smtClean="0"/>
                        <a:t>Year 2</a:t>
                      </a:r>
                    </a:p>
                  </a:txBody>
                  <a:tcPr anchor="ctr"/>
                </a:tc>
                <a:tc>
                  <a:txBody>
                    <a:bodyPr/>
                    <a:lstStyle/>
                    <a:p>
                      <a:pPr marL="0" indent="0">
                        <a:buFont typeface="Arial" panose="020B0604020202020204" pitchFamily="34" charset="0"/>
                        <a:buNone/>
                      </a:pPr>
                      <a:r>
                        <a:rPr lang="en-GB" sz="1400" b="1" dirty="0" smtClean="0"/>
                        <a:t>Differences:</a:t>
                      </a:r>
                    </a:p>
                    <a:p>
                      <a:pPr marL="285750" indent="-285750">
                        <a:buFont typeface="Arial" panose="020B0604020202020204" pitchFamily="34" charset="0"/>
                        <a:buChar char="•"/>
                      </a:pPr>
                      <a:r>
                        <a:rPr lang="en-GB" sz="1400" dirty="0" smtClean="0"/>
                        <a:t>Differences:</a:t>
                      </a:r>
                      <a:r>
                        <a:rPr lang="en-GB" sz="1400" baseline="0" dirty="0" smtClean="0"/>
                        <a:t> Boys and Girls</a:t>
                      </a:r>
                    </a:p>
                    <a:p>
                      <a:pPr marL="285750" indent="-285750">
                        <a:buFont typeface="Arial" panose="020B0604020202020204" pitchFamily="34" charset="0"/>
                        <a:buChar char="•"/>
                      </a:pPr>
                      <a:r>
                        <a:rPr lang="en-GB" sz="1400" baseline="0" dirty="0" smtClean="0"/>
                        <a:t>Differences: Male and Female</a:t>
                      </a:r>
                    </a:p>
                    <a:p>
                      <a:pPr marL="285750" indent="-285750">
                        <a:buFont typeface="Arial" panose="020B0604020202020204" pitchFamily="34" charset="0"/>
                        <a:buChar char="•"/>
                      </a:pPr>
                      <a:r>
                        <a:rPr lang="en-GB" sz="1400" baseline="0" dirty="0" smtClean="0"/>
                        <a:t>Naming the Body Parts</a:t>
                      </a:r>
                      <a:endParaRPr lang="en-GB" sz="1400" dirty="0"/>
                    </a:p>
                  </a:txBody>
                  <a:tcPr anchor="ctr"/>
                </a:tc>
                <a:tc>
                  <a:txBody>
                    <a:bodyPr/>
                    <a:lstStyle/>
                    <a:p>
                      <a:r>
                        <a:rPr lang="en-GB" sz="1400" dirty="0" smtClean="0"/>
                        <a:t>Similar,</a:t>
                      </a:r>
                      <a:r>
                        <a:rPr lang="en-GB" sz="1400" baseline="0" dirty="0" smtClean="0"/>
                        <a:t> different, sex, gender, stereotypes, boy, girl, male, female, private parts, penis, vagina, testicles, nipples, offspring.</a:t>
                      </a:r>
                      <a:endParaRPr lang="en-GB" sz="1400" dirty="0"/>
                    </a:p>
                  </a:txBody>
                  <a:tcPr anchor="ctr"/>
                </a:tc>
              </a:tr>
              <a:tr h="1009887">
                <a:tc>
                  <a:txBody>
                    <a:bodyPr/>
                    <a:lstStyle/>
                    <a:p>
                      <a:pPr algn="ctr"/>
                      <a:r>
                        <a:rPr lang="en-GB" sz="1400" b="1" baseline="0" dirty="0" smtClean="0"/>
                        <a:t>Year 3</a:t>
                      </a:r>
                      <a:endParaRPr lang="en-GB" sz="1400" b="1" dirty="0" smtClean="0"/>
                    </a:p>
                  </a:txBody>
                  <a:tcPr anchor="ctr"/>
                </a:tc>
                <a:tc>
                  <a:txBody>
                    <a:bodyPr/>
                    <a:lstStyle/>
                    <a:p>
                      <a:pPr marL="0" indent="0">
                        <a:buFont typeface="Arial" panose="020B0604020202020204" pitchFamily="34" charset="0"/>
                        <a:buNone/>
                      </a:pPr>
                      <a:r>
                        <a:rPr lang="en-GB" sz="1400" b="1" dirty="0" smtClean="0"/>
                        <a:t>Valuing Difference</a:t>
                      </a:r>
                      <a:r>
                        <a:rPr lang="en-GB" sz="1400" b="1" baseline="0" dirty="0" smtClean="0"/>
                        <a:t> and Keeping Safe:</a:t>
                      </a:r>
                    </a:p>
                    <a:p>
                      <a:pPr marL="285750" indent="-285750">
                        <a:buFont typeface="Arial" panose="020B0604020202020204" pitchFamily="34" charset="0"/>
                        <a:buChar char="•"/>
                      </a:pPr>
                      <a:r>
                        <a:rPr lang="en-GB" sz="1400" baseline="0" dirty="0" smtClean="0"/>
                        <a:t>Differences: Male and Female</a:t>
                      </a:r>
                    </a:p>
                    <a:p>
                      <a:pPr marL="285750" indent="-285750">
                        <a:buFont typeface="Arial" panose="020B0604020202020204" pitchFamily="34" charset="0"/>
                        <a:buChar char="•"/>
                      </a:pPr>
                      <a:r>
                        <a:rPr lang="en-GB" sz="1400" baseline="0" dirty="0" smtClean="0"/>
                        <a:t>Personal Space</a:t>
                      </a:r>
                    </a:p>
                    <a:p>
                      <a:pPr marL="285750" indent="-285750">
                        <a:buFont typeface="Arial" panose="020B0604020202020204" pitchFamily="34" charset="0"/>
                        <a:buChar char="•"/>
                      </a:pPr>
                      <a:r>
                        <a:rPr lang="en-GB" sz="1400" baseline="0" dirty="0" smtClean="0"/>
                        <a:t>Family Differences</a:t>
                      </a:r>
                      <a:endParaRPr lang="en-GB" sz="1400" dirty="0"/>
                    </a:p>
                  </a:txBody>
                  <a:tcPr anchor="ctr"/>
                </a:tc>
                <a:tc>
                  <a:txBody>
                    <a:bodyPr/>
                    <a:lstStyle/>
                    <a:p>
                      <a:r>
                        <a:rPr lang="en-GB" sz="1400" dirty="0" smtClean="0"/>
                        <a:t>Stereotypes, gender roles, male, female, private parts, penis, testicles, vagina, womb, family, fostering, adoption, relationships</a:t>
                      </a:r>
                      <a:endParaRPr lang="en-GB" sz="1400" dirty="0"/>
                    </a:p>
                  </a:txBody>
                  <a:tcPr anchor="ctr"/>
                </a:tc>
              </a:tr>
            </a:tbl>
          </a:graphicData>
        </a:graphic>
      </p:graphicFrame>
      <p:pic>
        <p:nvPicPr>
          <p:cNvPr id="6" name="Picture 2" descr="http://www.publishersweekly.com/images/cached/INGRAM/978/031/673/978031673896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5470428"/>
            <a:ext cx="1295400" cy="130236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http://ecx.images-amazon.com/images/I/411CP4R1A8L._SY344_BO1,204,203,200_.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0600" y="5435219"/>
            <a:ext cx="990600" cy="13233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ecx.images-amazon.com/images/I/51D5lK8-77L._SX258_BO1,204,203,200_.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38900" y="5459936"/>
            <a:ext cx="990600" cy="13106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04800" y="5807190"/>
            <a:ext cx="2286000" cy="369332"/>
          </a:xfrm>
          <a:prstGeom prst="rect">
            <a:avLst/>
          </a:prstGeom>
          <a:noFill/>
        </p:spPr>
        <p:txBody>
          <a:bodyPr wrap="square" rtlCol="0">
            <a:spAutoFit/>
          </a:bodyPr>
          <a:lstStyle/>
          <a:p>
            <a:r>
              <a:rPr lang="en-GB" dirty="0" smtClean="0"/>
              <a:t>Example resources</a:t>
            </a:r>
            <a:endParaRPr lang="en-GB" dirty="0"/>
          </a:p>
        </p:txBody>
      </p:sp>
      <p:sp>
        <p:nvSpPr>
          <p:cNvPr id="10" name="Title 1"/>
          <p:cNvSpPr>
            <a:spLocks noGrp="1"/>
          </p:cNvSpPr>
          <p:nvPr>
            <p:ph type="title"/>
          </p:nvPr>
        </p:nvSpPr>
        <p:spPr>
          <a:xfrm>
            <a:off x="371857" y="27214"/>
            <a:ext cx="7620000" cy="1143000"/>
          </a:xfrm>
        </p:spPr>
        <p:txBody>
          <a:bodyPr/>
          <a:lstStyle/>
          <a:p>
            <a:r>
              <a:rPr lang="en-GB" sz="4400" dirty="0" smtClean="0"/>
              <a:t>Living &amp; Growing</a:t>
            </a:r>
            <a:endParaRPr lang="en-GB" sz="4400" dirty="0"/>
          </a:p>
        </p:txBody>
      </p:sp>
    </p:spTree>
    <p:extLst>
      <p:ext uri="{BB962C8B-B14F-4D97-AF65-F5344CB8AC3E}">
        <p14:creationId xmlns:p14="http://schemas.microsoft.com/office/powerpoint/2010/main" val="41713807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789</TotalTime>
  <Words>1552</Words>
  <Application>Microsoft Office PowerPoint</Application>
  <PresentationFormat>On-screen Show (4:3)</PresentationFormat>
  <Paragraphs>153</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SRE Parents Information Meeting Thursday 18th May</vt:lpstr>
      <vt:lpstr>What is SRE?</vt:lpstr>
      <vt:lpstr>Why teach SRE?</vt:lpstr>
      <vt:lpstr>PowerPoint Presentation</vt:lpstr>
      <vt:lpstr>SRE, you &amp; your child</vt:lpstr>
      <vt:lpstr>About Stivichall’s SRE Policy</vt:lpstr>
      <vt:lpstr>PowerPoint Presentation</vt:lpstr>
      <vt:lpstr>PowerPoint Presentation</vt:lpstr>
      <vt:lpstr>Living &amp; Growing</vt:lpstr>
      <vt:lpstr>Sex &amp; Relationships Education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SRE Parents Information Meeting Thursday 19th March</dc:title>
  <dc:creator>Rachel</dc:creator>
  <cp:lastModifiedBy>Mandy Burley</cp:lastModifiedBy>
  <cp:revision>63</cp:revision>
  <cp:lastPrinted>2017-05-16T16:39:13Z</cp:lastPrinted>
  <dcterms:created xsi:type="dcterms:W3CDTF">2006-08-16T00:00:00Z</dcterms:created>
  <dcterms:modified xsi:type="dcterms:W3CDTF">2017-05-19T11:46:33Z</dcterms:modified>
</cp:coreProperties>
</file>